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59" r:id="rId5"/>
    <p:sldId id="258" r:id="rId6"/>
    <p:sldId id="263" r:id="rId7"/>
    <p:sldId id="264" r:id="rId8"/>
    <p:sldId id="265" r:id="rId9"/>
    <p:sldId id="262" r:id="rId10"/>
    <p:sldId id="261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ul Aarsvold" initials="PA" lastIdx="1" clrIdx="0">
    <p:extLst>
      <p:ext uri="{19B8F6BF-5375-455C-9EA6-DF929625EA0E}">
        <p15:presenceInfo xmlns:p15="http://schemas.microsoft.com/office/powerpoint/2012/main" userId="0bd6c2597445dae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2" autoAdjust="0"/>
    <p:restoredTop sz="94660"/>
  </p:normalViewPr>
  <p:slideViewPr>
    <p:cSldViewPr snapToGrid="0">
      <p:cViewPr varScale="1">
        <p:scale>
          <a:sx n="72" d="100"/>
          <a:sy n="72" d="100"/>
        </p:scale>
        <p:origin x="5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7-06T10:05:57.378" idx="1">
    <p:pos x="8055" y="1737"/>
    <p:text/>
    <p:extLst>
      <p:ext uri="{C676402C-5697-4E1C-873F-D02D1690AC5C}">
        <p15:threadingInfo xmlns:p15="http://schemas.microsoft.com/office/powerpoint/2012/main" timeZoneBias="30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C20B9-533A-4EED-B072-833A33F6EA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FD8769-523F-427D-AC01-8E78E034C5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AA191C-696A-4367-A796-640FD4204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B626E-2FF8-4452-B2DB-7E2D3BE61ED0}" type="datetimeFigureOut">
              <a:rPr lang="en-US" smtClean="0"/>
              <a:t>7/6/2021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56BC4A-B633-43E0-988D-B19175C8D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FBA7FD-4EF0-457F-B54D-C5DC59F8D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9C9AA-86CC-4BD0-9B58-EB6254FC1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75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BF38B-68A9-40D9-9D7B-D93536EE7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ADC94B-DA72-4380-8F77-538683B4B2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9281C2-44F2-4F20-ADF3-CC40EEE6E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B626E-2FF8-4452-B2DB-7E2D3BE61ED0}" type="datetimeFigureOut">
              <a:rPr lang="en-US" smtClean="0"/>
              <a:t>7/6/2021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3F1FDF-B8AC-421B-8545-1640F4329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39A45C-B58B-4238-AEB6-E84EFA9BA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9C9AA-86CC-4BD0-9B58-EB6254FC1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4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B8F14F-3F99-47E0-886E-F72EADA03D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29A974-C256-4D2E-A1A3-29F732B050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1B0B9A-2602-46B8-8F06-48BDF59DF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B626E-2FF8-4452-B2DB-7E2D3BE61ED0}" type="datetimeFigureOut">
              <a:rPr lang="en-US" smtClean="0"/>
              <a:t>7/6/2021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0001C-0C4A-487A-B946-AAFD4799F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D19C11-2FF5-413F-B7FE-24C08345F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9C9AA-86CC-4BD0-9B58-EB6254FC1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631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0380F-1B70-4986-8C97-91C0C8A22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D5BF32-BC8F-4AF5-9BAB-803F3FEC25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224BB6-4E49-4E9F-99F4-BE8360F94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B626E-2FF8-4452-B2DB-7E2D3BE61ED0}" type="datetimeFigureOut">
              <a:rPr lang="en-US" smtClean="0"/>
              <a:t>7/6/2021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BF177-12F2-46C1-97F2-83C27EE14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75A02D-999D-4C10-A760-088089A99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9C9AA-86CC-4BD0-9B58-EB6254FC1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20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285DB-CC3D-46C1-BCA7-2FEE262A9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701D84-E98E-479F-8FDB-AB2D53D584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C8EDAC-FD9F-4DF0-94BF-207E8E20C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B626E-2FF8-4452-B2DB-7E2D3BE61ED0}" type="datetimeFigureOut">
              <a:rPr lang="en-US" smtClean="0"/>
              <a:t>7/6/2021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29748C-87F5-4E5F-A9C7-AD6BA6BBA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CC4507-E762-4F36-AB5F-501056AD5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9C9AA-86CC-4BD0-9B58-EB6254FC1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74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B5F4B-B32B-4249-B88D-33FB3E58E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2FF474-BDAA-44EE-BB1E-81926604C8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177033-74B2-4988-AD70-003B8EAA6F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13B10F-3F05-499F-AD83-52B08F043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B626E-2FF8-4452-B2DB-7E2D3BE61ED0}" type="datetimeFigureOut">
              <a:rPr lang="en-US" smtClean="0"/>
              <a:t>7/6/2021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DEE2E2-B2DE-4F1C-84DA-624E69EBD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3C7385-9035-4219-AB6E-8D9D409EE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9C9AA-86CC-4BD0-9B58-EB6254FC1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3E042-FCE0-473D-AD7A-39F6FA5F7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9C4F86-A67F-45C2-9F4B-5AA62CC105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6ACD96-7D11-4EAE-8CD7-EBD80D879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9AAC70-F5A1-48E1-8788-4FF489A89D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2797EA-8F6E-463C-8A70-453AA9741C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AD0A64-3977-4C29-9333-6F9AA3E40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B626E-2FF8-4452-B2DB-7E2D3BE61ED0}" type="datetimeFigureOut">
              <a:rPr lang="en-US" smtClean="0"/>
              <a:t>7/6/2021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A7644A-0809-422D-B739-A58B87853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96746-915C-4039-A29A-6DCDD8DCA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9C9AA-86CC-4BD0-9B58-EB6254FC1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73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86AF5-32B3-4DC9-983B-821881315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2C132D-F085-45B1-A6C1-E151837C5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B626E-2FF8-4452-B2DB-7E2D3BE61ED0}" type="datetimeFigureOut">
              <a:rPr lang="en-US" smtClean="0"/>
              <a:t>7/6/2021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ED0219-F291-4CEB-92E6-77421B43C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F837E1-3C75-4040-AE92-14FDD2F42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9C9AA-86CC-4BD0-9B58-EB6254FC1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85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F5F99F-3C28-40F4-8A42-A7D34A862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B626E-2FF8-4452-B2DB-7E2D3BE61ED0}" type="datetimeFigureOut">
              <a:rPr lang="en-US" smtClean="0"/>
              <a:t>7/6/2021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F1E025-E6D5-42A3-935E-855AC6E1D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FCB79F-C795-44A5-909C-F17B27C65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9C9AA-86CC-4BD0-9B58-EB6254FC1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88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C3C78-A4CD-406E-96FC-BB6E3B7D1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FFF6F1-56FC-4CC4-B489-A2582FFB9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A91AB7-C6F3-4798-8825-F0AAF735F5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6260F2-C550-4997-882E-B465FA8FB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B626E-2FF8-4452-B2DB-7E2D3BE61ED0}" type="datetimeFigureOut">
              <a:rPr lang="en-US" smtClean="0"/>
              <a:t>7/6/2021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32F9A3-0B16-444E-BD85-48042083D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22517F-3262-4532-958D-DB2ADBF95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9C9AA-86CC-4BD0-9B58-EB6254FC1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01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F2B33-56E4-448B-8D7F-78C414BB8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E81AA1-2282-4485-978D-0DF47CFA7D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922731-533D-4CE9-A59B-0F745A4F98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BAB22D-E088-414A-B882-20FDD8DA8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B626E-2FF8-4452-B2DB-7E2D3BE61ED0}" type="datetimeFigureOut">
              <a:rPr lang="en-US" smtClean="0"/>
              <a:t>7/6/2021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934237-B99D-4C01-AEA5-928C34120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082E34-8701-44F5-A666-19AEAFAD8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9C9AA-86CC-4BD0-9B58-EB6254FC1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22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119FB1-230A-45F4-8237-E4B06A01F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2C4674-BEEE-4E4A-8829-619731FB30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A4B9C-6333-4EC4-81E9-BA20101AEA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3B626E-2FF8-4452-B2DB-7E2D3BE61ED0}" type="datetimeFigureOut">
              <a:rPr lang="en-US" smtClean="0"/>
              <a:t>7/6/2021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7D6959-A130-43D8-A2BD-50AB55A8B5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B5255C-8FF3-4612-9047-4D949122B1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F9C9AA-86CC-4BD0-9B58-EB6254FC1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007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blue&#10;&#10;Description automatically generated">
            <a:extLst>
              <a:ext uri="{FF2B5EF4-FFF2-40B4-BE49-F238E27FC236}">
                <a16:creationId xmlns:a16="http://schemas.microsoft.com/office/drawing/2014/main" id="{53279797-4CCC-4F90-90DF-747541F8AD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24" b="24826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B7A7FD-1661-4655-A019-BCC5F22757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2935" y="3307250"/>
            <a:ext cx="10880034" cy="96284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8000" b="1" i="0" dirty="0">
                <a:solidFill>
                  <a:schemeClr val="bg1"/>
                </a:solidFill>
                <a:effectLst/>
                <a:latin typeface="Bellota" panose="02010503040000020004" pitchFamily="50" charset="0"/>
                <a:ea typeface="Bellota" panose="02010503040000020004" pitchFamily="50" charset="0"/>
              </a:rPr>
              <a:t>Living to Serve</a:t>
            </a:r>
            <a:endParaRPr lang="en-US" sz="8000" dirty="0">
              <a:solidFill>
                <a:schemeClr val="bg1"/>
              </a:solidFill>
              <a:latin typeface="Bellota" panose="02010503040000020004" pitchFamily="50" charset="0"/>
              <a:ea typeface="Bellota" panose="02010503040000020004" pitchFamily="50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30486E-E9C0-4931-9AD6-EEA7742F47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7280" y="5146510"/>
            <a:ext cx="10058400" cy="96284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85000" lnSpcReduction="20000"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Understanding the role that the Minnesota FFA Foundation </a:t>
            </a:r>
          </a:p>
          <a:p>
            <a:r>
              <a:rPr lang="en-US" sz="3600" dirty="0">
                <a:solidFill>
                  <a:schemeClr val="bg1"/>
                </a:solidFill>
              </a:rPr>
              <a:t>plays in supporting FFA members.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FF91A4A4-EABC-4720-9A9E-B1AFCECA6B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753" y="434267"/>
            <a:ext cx="4600551" cy="239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52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blue&#10;&#10;Description automatically generated">
            <a:extLst>
              <a:ext uri="{FF2B5EF4-FFF2-40B4-BE49-F238E27FC236}">
                <a16:creationId xmlns:a16="http://schemas.microsoft.com/office/drawing/2014/main" id="{53279797-4CCC-4F90-90DF-747541F8AD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24" b="24826"/>
          <a:stretch/>
        </p:blipFill>
        <p:spPr>
          <a:xfrm>
            <a:off x="-3049" y="0"/>
            <a:ext cx="12191999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B7A7FD-1661-4655-A019-BCC5F22757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10656" y="586741"/>
            <a:ext cx="6505730" cy="152188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Minnesota FFA 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Foundation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30486E-E9C0-4931-9AD6-EEA7742F47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6044" y="3016716"/>
            <a:ext cx="11573812" cy="206203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6600" dirty="0">
                <a:solidFill>
                  <a:srgbClr val="FFFFFF"/>
                </a:solidFill>
              </a:rPr>
              <a:t>Will you join us as we </a:t>
            </a:r>
            <a:br>
              <a:rPr lang="en-US" sz="6600" dirty="0">
                <a:solidFill>
                  <a:srgbClr val="FFFFFF"/>
                </a:solidFill>
              </a:rPr>
            </a:br>
            <a:r>
              <a:rPr lang="en-US" sz="6600" dirty="0">
                <a:solidFill>
                  <a:srgbClr val="FFFFFF"/>
                </a:solidFill>
              </a:rPr>
              <a:t>Live to Serve?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FF91A4A4-EABC-4720-9A9E-B1AFCECA6B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86" y="5177730"/>
            <a:ext cx="2137194" cy="1114536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2F32E65-1272-4051-A45B-0E3C622ABBC9}"/>
              </a:ext>
            </a:extLst>
          </p:cNvPr>
          <p:cNvCxnSpPr/>
          <p:nvPr/>
        </p:nvCxnSpPr>
        <p:spPr>
          <a:xfrm>
            <a:off x="2773180" y="2117924"/>
            <a:ext cx="6580682" cy="0"/>
          </a:xfrm>
          <a:prstGeom prst="straightConnector1">
            <a:avLst/>
          </a:prstGeom>
          <a:ln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589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blue&#10;&#10;Description automatically generated">
            <a:extLst>
              <a:ext uri="{FF2B5EF4-FFF2-40B4-BE49-F238E27FC236}">
                <a16:creationId xmlns:a16="http://schemas.microsoft.com/office/drawing/2014/main" id="{53279797-4CCC-4F90-90DF-747541F8AD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24" b="24826"/>
          <a:stretch/>
        </p:blipFill>
        <p:spPr>
          <a:xfrm>
            <a:off x="-3049" y="0"/>
            <a:ext cx="12191999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30486E-E9C0-4931-9AD6-EEA7742F47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6044" y="2380671"/>
            <a:ext cx="11573812" cy="206203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6600" dirty="0">
                <a:solidFill>
                  <a:srgbClr val="FFFFFF"/>
                </a:solidFill>
              </a:rPr>
              <a:t>Learn more at </a:t>
            </a:r>
          </a:p>
          <a:p>
            <a:r>
              <a:rPr lang="en-US" sz="6600" dirty="0">
                <a:solidFill>
                  <a:srgbClr val="FFFFFF"/>
                </a:solidFill>
              </a:rPr>
              <a:t>Mnffafoundation.org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FF91A4A4-EABC-4720-9A9E-B1AFCECA6B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86" y="5177730"/>
            <a:ext cx="2137194" cy="1114536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2F32E65-1272-4051-A45B-0E3C622ABBC9}"/>
              </a:ext>
            </a:extLst>
          </p:cNvPr>
          <p:cNvCxnSpPr/>
          <p:nvPr/>
        </p:nvCxnSpPr>
        <p:spPr>
          <a:xfrm>
            <a:off x="2773180" y="1472576"/>
            <a:ext cx="6580682" cy="0"/>
          </a:xfrm>
          <a:prstGeom prst="straightConnector1">
            <a:avLst/>
          </a:prstGeom>
          <a:ln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500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blue&#10;&#10;Description automatically generated">
            <a:extLst>
              <a:ext uri="{FF2B5EF4-FFF2-40B4-BE49-F238E27FC236}">
                <a16:creationId xmlns:a16="http://schemas.microsoft.com/office/drawing/2014/main" id="{53279797-4CCC-4F90-90DF-747541F8AD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24" b="24826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B7A7FD-1661-4655-A019-BCC5F22757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40087" y="347397"/>
            <a:ext cx="6505730" cy="95249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Vision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30486E-E9C0-4931-9AD6-EEA7742F47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2063" y="1677279"/>
            <a:ext cx="11573812" cy="244966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Engage partners to ensure agricultural education is available in every Minnesota school enabling students to have access to life-changing programs. 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FF91A4A4-EABC-4720-9A9E-B1AFCECA6B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86" y="5177730"/>
            <a:ext cx="2137194" cy="1114536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2F32E65-1272-4051-A45B-0E3C622ABBC9}"/>
              </a:ext>
            </a:extLst>
          </p:cNvPr>
          <p:cNvCxnSpPr/>
          <p:nvPr/>
        </p:nvCxnSpPr>
        <p:spPr>
          <a:xfrm>
            <a:off x="2773180" y="1260518"/>
            <a:ext cx="6580682" cy="0"/>
          </a:xfrm>
          <a:prstGeom prst="straightConnector1">
            <a:avLst/>
          </a:prstGeom>
          <a:ln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icture containing person, indoor, wall, people&#10;&#10;Description automatically generated">
            <a:extLst>
              <a:ext uri="{FF2B5EF4-FFF2-40B4-BE49-F238E27FC236}">
                <a16:creationId xmlns:a16="http://schemas.microsoft.com/office/drawing/2014/main" id="{17F6EE9F-90F3-42B3-A57F-68C9C8BB7D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930" y="3798057"/>
            <a:ext cx="4096578" cy="273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33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blue&#10;&#10;Description automatically generated">
            <a:extLst>
              <a:ext uri="{FF2B5EF4-FFF2-40B4-BE49-F238E27FC236}">
                <a16:creationId xmlns:a16="http://schemas.microsoft.com/office/drawing/2014/main" id="{53279797-4CCC-4F90-90DF-747541F8AD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24" b="24826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B7A7FD-1661-4655-A019-BCC5F22757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40087" y="347397"/>
            <a:ext cx="6505730" cy="95249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Mission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30486E-E9C0-4931-9AD6-EEA7742F47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9094" y="1553295"/>
            <a:ext cx="11573812" cy="244966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To secure strategic partnerships and financial resources that promote and enhance premier leadership, personal growth and career success for Minnesota youth in Agricultural Education. 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FF91A4A4-EABC-4720-9A9E-B1AFCECA6B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86" y="5177730"/>
            <a:ext cx="2137194" cy="1114536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2F32E65-1272-4051-A45B-0E3C622ABBC9}"/>
              </a:ext>
            </a:extLst>
          </p:cNvPr>
          <p:cNvCxnSpPr/>
          <p:nvPr/>
        </p:nvCxnSpPr>
        <p:spPr>
          <a:xfrm>
            <a:off x="2773180" y="1260518"/>
            <a:ext cx="6580682" cy="0"/>
          </a:xfrm>
          <a:prstGeom prst="straightConnector1">
            <a:avLst/>
          </a:prstGeom>
          <a:ln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group of people in a garden&#10;&#10;Description automatically generated with medium confidence">
            <a:extLst>
              <a:ext uri="{FF2B5EF4-FFF2-40B4-BE49-F238E27FC236}">
                <a16:creationId xmlns:a16="http://schemas.microsoft.com/office/drawing/2014/main" id="{258A4B38-671D-44BC-ACFA-BD639B3037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504" y="4052103"/>
            <a:ext cx="3706315" cy="247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86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blue&#10;&#10;Description automatically generated">
            <a:extLst>
              <a:ext uri="{FF2B5EF4-FFF2-40B4-BE49-F238E27FC236}">
                <a16:creationId xmlns:a16="http://schemas.microsoft.com/office/drawing/2014/main" id="{53279797-4CCC-4F90-90DF-747541F8AD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24" b="24826"/>
          <a:stretch/>
        </p:blipFill>
        <p:spPr>
          <a:xfrm>
            <a:off x="-3049" y="10"/>
            <a:ext cx="12191999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84F74F-5B55-411C-A9CD-DEB666A6A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77" y="1886836"/>
            <a:ext cx="2145978" cy="22740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486606-538A-4468-962F-B6D5DBC64E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4626" y="1822822"/>
            <a:ext cx="3810330" cy="20240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7D4F01-7DD0-48BE-A41D-C87BCE924E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8637" y="2117728"/>
            <a:ext cx="2877561" cy="19143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E9FF9F-1376-4298-9311-68A7EBC044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3313" y="4483752"/>
            <a:ext cx="3115326" cy="20789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40C7BE-540E-4359-9CC8-88411C3E72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9325" y="4753822"/>
            <a:ext cx="2932430" cy="15302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031EE29-D939-4983-90EF-53AE7132E9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6272" y="4793064"/>
            <a:ext cx="2530059" cy="168873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DA993945-9888-4D45-AF85-594597181A0C}"/>
              </a:ext>
            </a:extLst>
          </p:cNvPr>
          <p:cNvSpPr txBox="1">
            <a:spLocks/>
          </p:cNvSpPr>
          <p:nvPr/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What we support…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F0652C65-A923-4C56-9B9C-D175361A96A5}"/>
              </a:ext>
            </a:extLst>
          </p:cNvPr>
          <p:cNvSpPr txBox="1">
            <a:spLocks/>
          </p:cNvSpPr>
          <p:nvPr/>
        </p:nvSpPr>
        <p:spPr>
          <a:xfrm>
            <a:off x="7737315" y="1166032"/>
            <a:ext cx="3238019" cy="576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b="0" i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CD433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ACD433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Teacher Preparation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729227A9-2277-4C82-B321-96B5C63D5827}"/>
              </a:ext>
            </a:extLst>
          </p:cNvPr>
          <p:cNvSpPr txBox="1">
            <a:spLocks/>
          </p:cNvSpPr>
          <p:nvPr/>
        </p:nvSpPr>
        <p:spPr>
          <a:xfrm>
            <a:off x="8044809" y="3926713"/>
            <a:ext cx="2930525" cy="5490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b="0" i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ACD433"/>
              </a:buClr>
            </a:pPr>
            <a:r>
              <a:rPr lang="en-US" dirty="0">
                <a:solidFill>
                  <a:srgbClr val="ACD433"/>
                </a:solidFill>
                <a:latin typeface="Century Gothic" panose="020B0502020202020204"/>
              </a:rPr>
              <a:t>Special Projects	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040DD4E0-4BE8-4164-A031-BCA395F1EC8D}"/>
              </a:ext>
            </a:extLst>
          </p:cNvPr>
          <p:cNvSpPr txBox="1">
            <a:spLocks/>
          </p:cNvSpPr>
          <p:nvPr/>
        </p:nvSpPr>
        <p:spPr>
          <a:xfrm>
            <a:off x="3985673" y="1438950"/>
            <a:ext cx="2930525" cy="576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b="0" i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CD433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ACD433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Youth Leadership	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9C4EA4FC-26A6-4DD9-8206-8916865AAE10}"/>
              </a:ext>
            </a:extLst>
          </p:cNvPr>
          <p:cNvSpPr txBox="1">
            <a:spLocks/>
          </p:cNvSpPr>
          <p:nvPr/>
        </p:nvSpPr>
        <p:spPr>
          <a:xfrm>
            <a:off x="1155777" y="1220567"/>
            <a:ext cx="2310554" cy="576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b="0" i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CD433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ACD433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Scholarships	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199BFE2-BD5C-4A17-B5A2-999BD7215A59}"/>
              </a:ext>
            </a:extLst>
          </p:cNvPr>
          <p:cNvSpPr txBox="1">
            <a:spLocks/>
          </p:cNvSpPr>
          <p:nvPr/>
        </p:nvSpPr>
        <p:spPr>
          <a:xfrm>
            <a:off x="845791" y="4183006"/>
            <a:ext cx="2930525" cy="576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b="0" i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ACD433"/>
              </a:buClr>
            </a:pPr>
            <a:r>
              <a:rPr lang="en-US" dirty="0">
                <a:solidFill>
                  <a:srgbClr val="ACD433"/>
                </a:solidFill>
                <a:latin typeface="Century Gothic" panose="020B0502020202020204"/>
              </a:rPr>
              <a:t>State Convention	</a:t>
            </a:r>
          </a:p>
        </p:txBody>
      </p:sp>
    </p:spTree>
    <p:extLst>
      <p:ext uri="{BB962C8B-B14F-4D97-AF65-F5344CB8AC3E}">
        <p14:creationId xmlns:p14="http://schemas.microsoft.com/office/powerpoint/2010/main" val="217616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blue&#10;&#10;Description automatically generated">
            <a:extLst>
              <a:ext uri="{FF2B5EF4-FFF2-40B4-BE49-F238E27FC236}">
                <a16:creationId xmlns:a16="http://schemas.microsoft.com/office/drawing/2014/main" id="{53279797-4CCC-4F90-90DF-747541F8AD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24" b="24826"/>
          <a:stretch/>
        </p:blipFill>
        <p:spPr>
          <a:xfrm>
            <a:off x="-3050" y="9"/>
            <a:ext cx="12195051" cy="685799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FC7675-F1F4-43F7-BDCA-0C88370CA167}"/>
              </a:ext>
            </a:extLst>
          </p:cNvPr>
          <p:cNvSpPr txBox="1"/>
          <p:nvPr/>
        </p:nvSpPr>
        <p:spPr>
          <a:xfrm>
            <a:off x="3992463" y="536355"/>
            <a:ext cx="452561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dirty="0">
                <a:solidFill>
                  <a:srgbClr val="FFFF00"/>
                </a:solidFill>
              </a:rPr>
              <a:t>Scholarships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DB31E1-E389-49D1-9291-8EEF9E0710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594" y="1644351"/>
            <a:ext cx="3960834" cy="1937869"/>
          </a:xfrm>
          <a:prstGeom prst="rect">
            <a:avLst/>
          </a:prstGeom>
        </p:spPr>
      </p:pic>
      <p:pic>
        <p:nvPicPr>
          <p:cNvPr id="1026" name="Picture 2" descr="WLC Canceled Due to COVID-19 Concerns | National FFA Organization">
            <a:extLst>
              <a:ext uri="{FF2B5EF4-FFF2-40B4-BE49-F238E27FC236}">
                <a16:creationId xmlns:a16="http://schemas.microsoft.com/office/drawing/2014/main" id="{47839EDE-2011-44BB-99B8-AF1D88D39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931" y="1607033"/>
            <a:ext cx="3498574" cy="2459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44AA45-39D7-40B8-8C1E-18B425A46C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4954"/>
          <a:stretch/>
        </p:blipFill>
        <p:spPr>
          <a:xfrm>
            <a:off x="8836625" y="1584214"/>
            <a:ext cx="2730516" cy="307348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7A563C2-B933-4D86-B0CD-502213F892CD}"/>
              </a:ext>
            </a:extLst>
          </p:cNvPr>
          <p:cNvSpPr txBox="1"/>
          <p:nvPr/>
        </p:nvSpPr>
        <p:spPr>
          <a:xfrm>
            <a:off x="469734" y="3995885"/>
            <a:ext cx="415100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Blue Jackets – Bright Futures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-award hundreds of jackets each year to newer FFA members through an application process.  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4801FB-371E-44B6-995F-C3AE1C8FD372}"/>
              </a:ext>
            </a:extLst>
          </p:cNvPr>
          <p:cNvSpPr txBox="1"/>
          <p:nvPr/>
        </p:nvSpPr>
        <p:spPr>
          <a:xfrm>
            <a:off x="4688921" y="4308324"/>
            <a:ext cx="362091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Washington Leadership Conference</a:t>
            </a:r>
          </a:p>
          <a:p>
            <a:r>
              <a:rPr lang="en-US" dirty="0">
                <a:solidFill>
                  <a:schemeClr val="bg1"/>
                </a:solidFill>
              </a:rPr>
              <a:t>-award scholarships to participate in the state-led group attending WLC conference.  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F91B1C7-CA93-42C3-A059-7211DC4B9A38}"/>
              </a:ext>
            </a:extLst>
          </p:cNvPr>
          <p:cNvSpPr txBox="1"/>
          <p:nvPr/>
        </p:nvSpPr>
        <p:spPr>
          <a:xfrm>
            <a:off x="8518080" y="4895489"/>
            <a:ext cx="36209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James Tracy Scholarships</a:t>
            </a:r>
          </a:p>
          <a:p>
            <a:r>
              <a:rPr lang="en-US" dirty="0">
                <a:solidFill>
                  <a:schemeClr val="bg1"/>
                </a:solidFill>
              </a:rPr>
              <a:t>-award scholarships to participate to support youth preparing for agricultural careers at a post-secondary institution. </a:t>
            </a:r>
          </a:p>
        </p:txBody>
      </p:sp>
    </p:spTree>
    <p:extLst>
      <p:ext uri="{BB962C8B-B14F-4D97-AF65-F5344CB8AC3E}">
        <p14:creationId xmlns:p14="http://schemas.microsoft.com/office/powerpoint/2010/main" val="178230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blue&#10;&#10;Description automatically generated">
            <a:extLst>
              <a:ext uri="{FF2B5EF4-FFF2-40B4-BE49-F238E27FC236}">
                <a16:creationId xmlns:a16="http://schemas.microsoft.com/office/drawing/2014/main" id="{53279797-4CCC-4F90-90DF-747541F8AD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24" b="24826"/>
          <a:stretch/>
        </p:blipFill>
        <p:spPr>
          <a:xfrm>
            <a:off x="-6100" y="10296"/>
            <a:ext cx="12195051" cy="685799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FC7675-F1F4-43F7-BDCA-0C88370CA167}"/>
              </a:ext>
            </a:extLst>
          </p:cNvPr>
          <p:cNvSpPr txBox="1"/>
          <p:nvPr/>
        </p:nvSpPr>
        <p:spPr>
          <a:xfrm>
            <a:off x="2743693" y="429647"/>
            <a:ext cx="609293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dirty="0">
                <a:solidFill>
                  <a:srgbClr val="FFFF00"/>
                </a:solidFill>
              </a:rPr>
              <a:t>Youth Leadership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A563C2-B933-4D86-B0CD-502213F892CD}"/>
              </a:ext>
            </a:extLst>
          </p:cNvPr>
          <p:cNvSpPr txBox="1"/>
          <p:nvPr/>
        </p:nvSpPr>
        <p:spPr>
          <a:xfrm>
            <a:off x="469734" y="3995885"/>
            <a:ext cx="41510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Support provided to leadership Conferences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-</a:t>
            </a:r>
            <a:r>
              <a:rPr lang="en-US" dirty="0" err="1">
                <a:solidFill>
                  <a:schemeClr val="bg1"/>
                </a:solidFill>
              </a:rPr>
              <a:t>AgPolicy</a:t>
            </a:r>
            <a:r>
              <a:rPr lang="en-US" dirty="0">
                <a:solidFill>
                  <a:schemeClr val="bg1"/>
                </a:solidFill>
              </a:rPr>
              <a:t> Experience, POWER, State Greenhand Conference and State Leadership Conference for Chapter Leaders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419F95-8A31-4D14-9D54-90CA2A1430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362" b="3961"/>
          <a:stretch/>
        </p:blipFill>
        <p:spPr>
          <a:xfrm>
            <a:off x="794741" y="1652212"/>
            <a:ext cx="4599342" cy="20930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0B01F4-9EFA-41D1-8F73-ABE593F9B1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3547" y="3731249"/>
            <a:ext cx="3856384" cy="28922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C8199E-E77E-4400-90ED-2127BF6795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778" b="30821"/>
          <a:stretch/>
        </p:blipFill>
        <p:spPr>
          <a:xfrm>
            <a:off x="6480312" y="1549153"/>
            <a:ext cx="5072270" cy="260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00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blue&#10;&#10;Description automatically generated">
            <a:extLst>
              <a:ext uri="{FF2B5EF4-FFF2-40B4-BE49-F238E27FC236}">
                <a16:creationId xmlns:a16="http://schemas.microsoft.com/office/drawing/2014/main" id="{53279797-4CCC-4F90-90DF-747541F8AD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24" b="24826"/>
          <a:stretch/>
        </p:blipFill>
        <p:spPr>
          <a:xfrm>
            <a:off x="-3050" y="9"/>
            <a:ext cx="12195051" cy="685799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FC7675-F1F4-43F7-BDCA-0C88370CA167}"/>
              </a:ext>
            </a:extLst>
          </p:cNvPr>
          <p:cNvSpPr txBox="1"/>
          <p:nvPr/>
        </p:nvSpPr>
        <p:spPr>
          <a:xfrm>
            <a:off x="2398643" y="429647"/>
            <a:ext cx="726219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dirty="0">
                <a:solidFill>
                  <a:srgbClr val="FFFF00"/>
                </a:solidFill>
              </a:rPr>
              <a:t>Teacher Preparation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A563C2-B933-4D86-B0CD-502213F892CD}"/>
              </a:ext>
            </a:extLst>
          </p:cNvPr>
          <p:cNvSpPr txBox="1"/>
          <p:nvPr/>
        </p:nvSpPr>
        <p:spPr>
          <a:xfrm>
            <a:off x="426846" y="1519948"/>
            <a:ext cx="415100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Supporting development of future Agricultural Educators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-Southwest Minnesota State University, University of Minnesota Crookston, and the University of Minnesota Twin Cities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B89756-2A76-4D6A-90DF-DA04A9629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7209" y="2471896"/>
            <a:ext cx="2623030" cy="19672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FEF597-1666-4249-BC1A-C568861DC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186" y="3379193"/>
            <a:ext cx="3961936" cy="14857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EA8506-E239-4C95-A071-0DC196FCFA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688" y="4805835"/>
            <a:ext cx="2385282" cy="15914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EC2622-4689-4193-B82C-25473BDBE28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3575"/>
          <a:stretch/>
        </p:blipFill>
        <p:spPr>
          <a:xfrm>
            <a:off x="3849076" y="4377069"/>
            <a:ext cx="3105977" cy="17525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BDA3507-88DF-4BAB-8F9E-F967A269AB67}"/>
              </a:ext>
            </a:extLst>
          </p:cNvPr>
          <p:cNvSpPr txBox="1"/>
          <p:nvPr/>
        </p:nvSpPr>
        <p:spPr>
          <a:xfrm>
            <a:off x="7585331" y="4671408"/>
            <a:ext cx="415100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Supporting current Agricultural Educators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-Investing in the important work of the Minnesota Association of Agricultural Educators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C324F83-8EE9-4859-B1B5-6A1C7B2421D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1713" r="7913"/>
          <a:stretch/>
        </p:blipFill>
        <p:spPr>
          <a:xfrm>
            <a:off x="5402064" y="1743523"/>
            <a:ext cx="4404718" cy="216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75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blue&#10;&#10;Description automatically generated">
            <a:extLst>
              <a:ext uri="{FF2B5EF4-FFF2-40B4-BE49-F238E27FC236}">
                <a16:creationId xmlns:a16="http://schemas.microsoft.com/office/drawing/2014/main" id="{53279797-4CCC-4F90-90DF-747541F8AD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24" b="24826"/>
          <a:stretch/>
        </p:blipFill>
        <p:spPr>
          <a:xfrm>
            <a:off x="-3050" y="9"/>
            <a:ext cx="12195051" cy="685799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FC7675-F1F4-43F7-BDCA-0C88370CA167}"/>
              </a:ext>
            </a:extLst>
          </p:cNvPr>
          <p:cNvSpPr txBox="1"/>
          <p:nvPr/>
        </p:nvSpPr>
        <p:spPr>
          <a:xfrm>
            <a:off x="2266121" y="380256"/>
            <a:ext cx="744772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dirty="0">
                <a:solidFill>
                  <a:srgbClr val="FFFF00"/>
                </a:solidFill>
              </a:rPr>
              <a:t>State FFA Convention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A563C2-B933-4D86-B0CD-502213F892CD}"/>
              </a:ext>
            </a:extLst>
          </p:cNvPr>
          <p:cNvSpPr txBox="1"/>
          <p:nvPr/>
        </p:nvSpPr>
        <p:spPr>
          <a:xfrm>
            <a:off x="516833" y="4737473"/>
            <a:ext cx="41510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Support the many areas of the state convention including-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-Proficiency, CDE/LDE, State Stars, State Degree and other student recognition.  Provide support of overall convention operating costs.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35D3AB-36B8-41BD-BE72-812642221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8735" y="3804062"/>
            <a:ext cx="3295374" cy="24715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96CFC2-3729-46CC-B6E0-7CF045BD2E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833" y="1569453"/>
            <a:ext cx="3865891" cy="28994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F0A4B5-B847-4826-85D0-1B1577FCFA0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406"/>
          <a:stretch/>
        </p:blipFill>
        <p:spPr>
          <a:xfrm>
            <a:off x="4831606" y="1844941"/>
            <a:ext cx="2615338" cy="38874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F411F3-B72B-4D36-A785-5933A549F4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0233" y="1301757"/>
            <a:ext cx="2414934" cy="262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40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blue&#10;&#10;Description automatically generated">
            <a:extLst>
              <a:ext uri="{FF2B5EF4-FFF2-40B4-BE49-F238E27FC236}">
                <a16:creationId xmlns:a16="http://schemas.microsoft.com/office/drawing/2014/main" id="{53279797-4CCC-4F90-90DF-747541F8AD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24" b="24826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B7A7FD-1661-4655-A019-BCC5F22757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982" y="3297533"/>
            <a:ext cx="11097688" cy="278569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br>
              <a:rPr lang="en-US" sz="5200" dirty="0">
                <a:solidFill>
                  <a:srgbClr val="FFFFFF"/>
                </a:solidFill>
              </a:rPr>
            </a:br>
            <a:br>
              <a:rPr lang="en-US" sz="5200" dirty="0">
                <a:solidFill>
                  <a:srgbClr val="FFFFFF"/>
                </a:solidFill>
              </a:rPr>
            </a:br>
            <a:r>
              <a:rPr lang="en-US" sz="5200" dirty="0">
                <a:solidFill>
                  <a:srgbClr val="FFFFFF"/>
                </a:solidFill>
              </a:rPr>
              <a:t>Support of the more than 35,000 Agriculture, Food and Natural Resources students has been made possible because of individuals like you.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FF91A4A4-EABC-4720-9A9E-B1AFCECA6B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81" y="377648"/>
            <a:ext cx="5490494" cy="2863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1059</TotalTime>
  <Words>290</Words>
  <Application>Microsoft Office PowerPoint</Application>
  <PresentationFormat>Widescreen</PresentationFormat>
  <Paragraphs>36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Bellota</vt:lpstr>
      <vt:lpstr>Calibri</vt:lpstr>
      <vt:lpstr>Calibri Light</vt:lpstr>
      <vt:lpstr>Century Gothic</vt:lpstr>
      <vt:lpstr>Wingdings 3</vt:lpstr>
      <vt:lpstr>Office Theme</vt:lpstr>
      <vt:lpstr>Living to Serve</vt:lpstr>
      <vt:lpstr>Vision</vt:lpstr>
      <vt:lpstr>Mission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Support of the more than 35,000 Agriculture, Food and Natural Resources students has been made possible because of individuals like you.</vt:lpstr>
      <vt:lpstr>Minnesota FFA  Foundation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Planting Seeds – Growing Leaders Planned Giving Event</dc:title>
  <dc:creator>Paul Aarsvold</dc:creator>
  <cp:lastModifiedBy>Amanda Sommers</cp:lastModifiedBy>
  <cp:revision>25</cp:revision>
  <dcterms:created xsi:type="dcterms:W3CDTF">2021-04-20T02:12:45Z</dcterms:created>
  <dcterms:modified xsi:type="dcterms:W3CDTF">2021-07-07T04:41:58Z</dcterms:modified>
</cp:coreProperties>
</file>